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63" r:id="rId3"/>
    <p:sldId id="265" r:id="rId4"/>
    <p:sldId id="370" r:id="rId5"/>
    <p:sldId id="372" r:id="rId6"/>
    <p:sldId id="373" r:id="rId7"/>
    <p:sldId id="374" r:id="rId8"/>
    <p:sldId id="371" r:id="rId9"/>
    <p:sldId id="375" r:id="rId10"/>
    <p:sldId id="380" r:id="rId11"/>
    <p:sldId id="376" r:id="rId12"/>
    <p:sldId id="377" r:id="rId13"/>
    <p:sldId id="378" r:id="rId14"/>
    <p:sldId id="379" r:id="rId15"/>
    <p:sldId id="381" r:id="rId16"/>
    <p:sldId id="382" r:id="rId17"/>
    <p:sldId id="383" r:id="rId18"/>
    <p:sldId id="385" r:id="rId19"/>
    <p:sldId id="386" r:id="rId20"/>
    <p:sldId id="347" r:id="rId21"/>
    <p:sldId id="387" r:id="rId22"/>
    <p:sldId id="388" r:id="rId23"/>
    <p:sldId id="391" r:id="rId24"/>
    <p:sldId id="390" r:id="rId25"/>
    <p:sldId id="389" r:id="rId26"/>
    <p:sldId id="392" r:id="rId27"/>
    <p:sldId id="393" r:id="rId28"/>
    <p:sldId id="394" r:id="rId29"/>
    <p:sldId id="395" r:id="rId30"/>
    <p:sldId id="396" r:id="rId31"/>
    <p:sldId id="398" r:id="rId32"/>
    <p:sldId id="397" r:id="rId33"/>
    <p:sldId id="399" r:id="rId34"/>
    <p:sldId id="327" r:id="rId35"/>
    <p:sldId id="349" r:id="rId3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42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677" autoAdjust="0"/>
  </p:normalViewPr>
  <p:slideViewPr>
    <p:cSldViewPr snapToGrid="0" showGuides="1">
      <p:cViewPr varScale="1">
        <p:scale>
          <a:sx n="84" d="100"/>
          <a:sy n="84" d="100"/>
        </p:scale>
        <p:origin x="36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306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2.png>
</file>

<file path=ppt/media/image3.gif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5ACDCB-DFED-45AB-8476-95ECA388475E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9472-077D-4FF1-BC83-7D87BDDCF2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72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6502F7-7351-413A-B8EC-E7CFA74DF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D00332-0573-4184-A794-E137BA3DB5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742F1D-CFA5-425A-BBF6-CF6E683FC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81D3AB-18F2-4B59-9EF8-A4A1A532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A5748-ACF1-4EED-AB97-94809045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066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4ABE33-CFE7-4527-BC9D-01262F3EB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F18953-FB5F-41B5-B0E6-0FA0E089E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2860FA-5E2D-42E9-8C83-9F393A97F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270AB4-2562-4757-B2C5-09C0738C0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FA4C3E-0561-41D3-96BA-7A9B3CC1C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152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C2C62D1-C3F3-4D8C-8ABB-1BAFA67B5D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534336-9031-48DE-885A-C88EC3766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DDC33E-F47B-41BE-B3BF-B8734BE14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E6A4BD-50A7-43F7-8AFA-B5352D378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CF4B25-DCD3-4F03-983B-A5F8868A2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398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E4C0A-63C3-475C-8738-536B1BF5C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46BB48-9A57-452F-9E8D-3CA2F9E07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0839AB-91A2-4918-8343-2944956A7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DAA1C1-0BDE-4D06-A29E-C58814A00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D9E4E9-CE60-41E6-B159-15E0D7478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055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4B09E1-088F-4CDB-AD44-C4A374CB7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759D96-5691-4A87-9A39-EE068DE13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7C569F-A0D0-4836-AAF7-C68F9FE8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21E267-BC1A-4FD2-A805-982482D3E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489BE8-DEF6-4C9B-BE33-D392647C4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039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4FDBA7-EB27-4F77-9FC4-D8285FA13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8D5F3C-9985-48CC-9A7B-A301911904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D16A8D-E708-4BAA-A327-2767478FC7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5ADDF3-7D7C-4D60-B1CD-96DCB6E80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5BC62B-A3AF-43D1-B769-89EA98164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84659B-7C95-482C-A558-5DD36FEF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134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ACDE8A-1678-415A-B36C-C9124B9B4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F11A2C-61C2-430B-83FE-85F932194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AE9599-F166-427D-915C-B83E13B22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88E8B2-6BEF-4C5E-B7AD-70B5E64F9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4C6145-CA10-40AA-A531-9403DE111E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8032321-3371-47AB-8237-1C2BE91D3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9306E75-FDA6-40FF-8417-6FA089CA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FDF63B2-4B10-4C7D-B04B-4AA81FA20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772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A6347D-40B7-4FF7-9460-F6B94DB1E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980716-E432-4130-B62D-C574C6764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61F1837-9F9D-498E-8F3C-D64C719D6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59E8FA-A102-4A9C-9228-4BA9B7E92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843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60EA3C-47D0-4700-B497-F42AAF276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CD21AB-C97C-4B21-A36D-0D3A1380B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CCFB41-283D-4060-9044-B0F92A12A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030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D0827-32B4-46BA-8EE5-7B80FD03F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5AA48F-C967-4D98-ACB8-87F1736E5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F5E2DF-D170-4DA6-9F00-F185047654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E06E29-3BFD-480D-ABAF-188135F22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83F979-14CB-4CDB-87DF-1D1C200D8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23F48F-C58B-4487-B6DF-D20B16BA0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7631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9E2519-B6A7-4F42-B16C-53948CE8C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6BF22E-0DE0-45C6-9220-F03650E5E9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DD58A5-51FF-44CC-975B-C85079B8FB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841A0B-F564-4344-95CB-769A62B55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86A0CC-C61C-4721-B070-57B96DEDC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52B0A-6AC9-4DA6-A3EF-4760F354D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170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365D1D5-4F29-4C9A-BF7E-0B3AC303B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FB7D25-B20F-43A5-BDA6-4D37C684E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C09575-5F58-4A45-862E-D1406314B4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EE078-56CF-468E-BCFD-5FB355A7E9B5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174D33-B6D7-422B-9A63-C2D2FCB148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CBDBCA-97ED-4931-B2E9-A7E7A702A1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644FA-6194-4D1A-88C4-FBF238FD4B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83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5R9u16q4IcI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5R9u16q4IcI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662ACAF-0BD7-4B15-8F9D-B7EA9E2D85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altLang="ko-KR"/>
              <a:t>Modern </a:t>
            </a:r>
            <a:r>
              <a:rPr lang="en-US" altLang="ko-KR" err="1"/>
              <a:t>Cpp</a:t>
            </a:r>
            <a:r>
              <a:rPr lang="en-US" altLang="ko-KR"/>
              <a:t> Study</a:t>
            </a:r>
            <a:endParaRPr lang="ko-KR" altLang="en-US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374D5794-A8F9-4EE0-89AE-46154151B9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altLang="ko-KR"/>
              <a:t>Item 39:Consider void futures for one-shot event communication.</a:t>
            </a:r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B1EDD9-BC23-43D0-90C2-3D0C4075E057}"/>
              </a:ext>
            </a:extLst>
          </p:cNvPr>
          <p:cNvSpPr/>
          <p:nvPr/>
        </p:nvSpPr>
        <p:spPr>
          <a:xfrm>
            <a:off x="9925120" y="5349875"/>
            <a:ext cx="18774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/>
              <a:t>마비노기 </a:t>
            </a:r>
            <a:r>
              <a:rPr lang="ko-KR" altLang="en-US" err="1"/>
              <a:t>기술유닛</a:t>
            </a:r>
            <a:br>
              <a:rPr lang="en-US" altLang="ko-KR"/>
            </a:br>
            <a:r>
              <a:rPr lang="ko-KR" altLang="en-US"/>
              <a:t>최동민</a:t>
            </a:r>
          </a:p>
        </p:txBody>
      </p:sp>
    </p:spTree>
    <p:extLst>
      <p:ext uri="{BB962C8B-B14F-4D97-AF65-F5344CB8AC3E}">
        <p14:creationId xmlns:p14="http://schemas.microsoft.com/office/powerpoint/2010/main" val="1105356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FDA97-BE94-4B84-8EB8-1C81157AE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프리징 </a:t>
            </a:r>
            <a:r>
              <a:rPr lang="en-US" altLang="ko-KR"/>
              <a:t>(Hang) </a:t>
            </a:r>
            <a:r>
              <a:rPr lang="ko-KR" altLang="en-US"/>
              <a:t>위험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B1A938-8C37-4A9B-824D-879324E9B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2FEBAD55-EAA5-40E2-936F-D68D660929B4}"/>
              </a:ext>
            </a:extLst>
          </p:cNvPr>
          <p:cNvSpPr txBox="1">
            <a:spLocks/>
          </p:cNvSpPr>
          <p:nvPr/>
        </p:nvSpPr>
        <p:spPr>
          <a:xfrm>
            <a:off x="541020" y="3063240"/>
            <a:ext cx="51282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Thread1</a:t>
            </a: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cv.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notify_one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            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B9A6B6F-1167-4A1E-92A9-DD5BE3D2E29D}"/>
              </a:ext>
            </a:extLst>
          </p:cNvPr>
          <p:cNvSpPr txBox="1">
            <a:spLocks/>
          </p:cNvSpPr>
          <p:nvPr/>
        </p:nvSpPr>
        <p:spPr>
          <a:xfrm>
            <a:off x="6073140" y="3063240"/>
            <a:ext cx="5128260" cy="219456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Thread2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notify_one()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전까지 슬립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std::unique_lock&lt;std::mutex&gt; lk(m);  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cv.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wait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(lk);  </a:t>
            </a:r>
            <a:r>
              <a:rPr lang="en-US" altLang="ko-KR" sz="2000">
                <a:solidFill>
                  <a:srgbClr val="FF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Hang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71F7550-BBA6-474A-A12A-AB0272430C82}"/>
              </a:ext>
            </a:extLst>
          </p:cNvPr>
          <p:cNvCxnSpPr>
            <a:cxnSpLocks/>
          </p:cNvCxnSpPr>
          <p:nvPr/>
        </p:nvCxnSpPr>
        <p:spPr>
          <a:xfrm>
            <a:off x="3223260" y="4023360"/>
            <a:ext cx="78752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6CA7016-F2B1-440A-B6FD-CDA716B312A7}"/>
              </a:ext>
            </a:extLst>
          </p:cNvPr>
          <p:cNvSpPr txBox="1"/>
          <p:nvPr/>
        </p:nvSpPr>
        <p:spPr>
          <a:xfrm>
            <a:off x="3890923" y="4107657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던전 생성 요청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F4EAD4-6BD4-4C65-8E29-A91F4F50D1BE}"/>
              </a:ext>
            </a:extLst>
          </p:cNvPr>
          <p:cNvSpPr txBox="1"/>
          <p:nvPr/>
        </p:nvSpPr>
        <p:spPr>
          <a:xfrm>
            <a:off x="9785489" y="3672959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지나갑니다</a:t>
            </a:r>
            <a:r>
              <a:rPr lang="en-US" altLang="ko-KR">
                <a:solidFill>
                  <a:schemeClr val="bg1"/>
                </a:solidFill>
              </a:rPr>
              <a:t>~</a:t>
            </a:r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515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FDFDCF-18B2-4520-947D-6AE11791A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한가지 더 주의할 점</a:t>
            </a:r>
            <a:r>
              <a:rPr lang="en-US" altLang="ko-KR"/>
              <a:t>!</a:t>
            </a:r>
            <a:endParaRPr lang="ko-KR" altLang="en-US"/>
          </a:p>
        </p:txBody>
      </p:sp>
      <p:pic>
        <p:nvPicPr>
          <p:cNvPr id="2050" name="Picture 2" descr="ë§¤ì°ì¤ìì ëí ì´ë¯¸ì§ ê²ìê²°ê³¼">
            <a:extLst>
              <a:ext uri="{FF2B5EF4-FFF2-40B4-BE49-F238E27FC236}">
                <a16:creationId xmlns:a16="http://schemas.microsoft.com/office/drawing/2014/main" id="{D60523D7-B0CE-41FD-ABCE-272AB30F36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3790" y="1763854"/>
            <a:ext cx="4884420" cy="447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168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A2040E-56E9-4D99-9B37-CE42A8F4A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가짜 기상</a:t>
            </a:r>
            <a:r>
              <a:rPr lang="en-US" altLang="ko-KR"/>
              <a:t>(spurious wakeup)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799278-E77C-4292-AACD-4E81B12DF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555F2511-8C32-489E-A680-1B234D798A6E}"/>
              </a:ext>
            </a:extLst>
          </p:cNvPr>
          <p:cNvSpPr txBox="1">
            <a:spLocks/>
          </p:cNvSpPr>
          <p:nvPr/>
        </p:nvSpPr>
        <p:spPr>
          <a:xfrm>
            <a:off x="693420" y="1825625"/>
            <a:ext cx="51282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Thread1</a:t>
            </a: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cv.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notify_one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            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12B6156-E22B-442B-BB4A-36E68336FC7F}"/>
              </a:ext>
            </a:extLst>
          </p:cNvPr>
          <p:cNvSpPr txBox="1">
            <a:spLocks/>
          </p:cNvSpPr>
          <p:nvPr/>
        </p:nvSpPr>
        <p:spPr>
          <a:xfrm>
            <a:off x="6225540" y="1825625"/>
            <a:ext cx="51282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Thread2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notify_one()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전까지 슬립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std::unique_lock&lt;std::mutex&gt; lk(m);  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cv.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wait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(lk);             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101ED866-9A3D-4AB3-B8B8-D646048FD3C1}"/>
              </a:ext>
            </a:extLst>
          </p:cNvPr>
          <p:cNvCxnSpPr/>
          <p:nvPr/>
        </p:nvCxnSpPr>
        <p:spPr>
          <a:xfrm>
            <a:off x="3375660" y="2785745"/>
            <a:ext cx="2846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C9FB61B-4A15-4E57-814C-E9BBD67D4A22}"/>
              </a:ext>
            </a:extLst>
          </p:cNvPr>
          <p:cNvSpPr txBox="1"/>
          <p:nvPr/>
        </p:nvSpPr>
        <p:spPr>
          <a:xfrm>
            <a:off x="4043323" y="2870042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던전 생성 요청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3F0AC113-456F-4E71-8D8A-2837F1A67FB2}"/>
              </a:ext>
            </a:extLst>
          </p:cNvPr>
          <p:cNvSpPr txBox="1">
            <a:spLocks/>
          </p:cNvSpPr>
          <p:nvPr/>
        </p:nvSpPr>
        <p:spPr>
          <a:xfrm>
            <a:off x="672279" y="4001294"/>
            <a:ext cx="51282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Thread2</a:t>
            </a: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cv2.</a:t>
            </a:r>
            <a:r>
              <a:rPr lang="en-US" altLang="ko-KR" sz="2000">
                <a:solidFill>
                  <a:srgbClr val="FF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notify_one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            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7322659-4073-4B09-B107-A46BF6310CFA}"/>
              </a:ext>
            </a:extLst>
          </p:cNvPr>
          <p:cNvCxnSpPr>
            <a:cxnSpLocks/>
          </p:cNvCxnSpPr>
          <p:nvPr/>
        </p:nvCxnSpPr>
        <p:spPr>
          <a:xfrm flipV="1">
            <a:off x="3166969" y="3239374"/>
            <a:ext cx="3054761" cy="18247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27ADF54-62DD-48B4-9EB4-E07480A4D17C}"/>
              </a:ext>
            </a:extLst>
          </p:cNvPr>
          <p:cNvSpPr txBox="1"/>
          <p:nvPr/>
        </p:nvSpPr>
        <p:spPr>
          <a:xfrm>
            <a:off x="3935167" y="461101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메세지 처리 요청</a:t>
            </a:r>
          </a:p>
        </p:txBody>
      </p:sp>
    </p:spTree>
    <p:extLst>
      <p:ext uri="{BB962C8B-B14F-4D97-AF65-F5344CB8AC3E}">
        <p14:creationId xmlns:p14="http://schemas.microsoft.com/office/powerpoint/2010/main" val="547557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97906E-392E-404A-B91B-AA43D4983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왜 이런일이</a:t>
            </a:r>
            <a:r>
              <a:rPr lang="en-US" altLang="ko-KR"/>
              <a:t>..?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9F91D6-0E2F-43AD-8130-D3E2DC5CE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Linux conditional variable </a:t>
            </a:r>
            <a:r>
              <a:rPr lang="ko-KR" altLang="en-US"/>
              <a:t>의 구현상의 문제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en-US" altLang="ko-KR"/>
              <a:t>windows Event </a:t>
            </a:r>
            <a:r>
              <a:rPr lang="ko-KR" altLang="en-US"/>
              <a:t>에서는 이러한 문제 없음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en-US" altLang="ko-KR"/>
              <a:t>Event </a:t>
            </a:r>
            <a:r>
              <a:rPr lang="ko-KR" altLang="en-US"/>
              <a:t>로 구현된 </a:t>
            </a:r>
            <a:r>
              <a:rPr lang="en-US" altLang="ko-KR"/>
              <a:t>windows</a:t>
            </a:r>
            <a:r>
              <a:rPr lang="ko-KR" altLang="en-US"/>
              <a:t>의 </a:t>
            </a:r>
            <a:r>
              <a:rPr lang="en-US" altLang="ko-KR"/>
              <a:t>std::condition_variable </a:t>
            </a:r>
            <a:r>
              <a:rPr lang="ko-KR" altLang="en-US"/>
              <a:t>에도 문제 없음</a:t>
            </a:r>
            <a:endParaRPr lang="en-US" altLang="ko-KR"/>
          </a:p>
          <a:p>
            <a:pPr lvl="1"/>
            <a:endParaRPr lang="en-US" altLang="ko-KR"/>
          </a:p>
          <a:p>
            <a:r>
              <a:rPr lang="en-US" altLang="ko-KR"/>
              <a:t>c++</a:t>
            </a:r>
            <a:r>
              <a:rPr lang="ko-KR" altLang="en-US"/>
              <a:t>은 표준 </a:t>
            </a:r>
            <a:r>
              <a:rPr lang="en-US" altLang="ko-KR"/>
              <a:t>- Linux</a:t>
            </a:r>
            <a:r>
              <a:rPr lang="ko-KR" altLang="en-US"/>
              <a:t> 의 동작방식을 존중해야 함</a:t>
            </a:r>
            <a:r>
              <a:rPr lang="en-US" altLang="ko-KR"/>
              <a:t>(2)</a:t>
            </a:r>
          </a:p>
          <a:p>
            <a:endParaRPr lang="en-US" altLang="ko-KR"/>
          </a:p>
          <a:p>
            <a:pPr lvl="1"/>
            <a:r>
              <a:rPr lang="en-US" altLang="ko-KR"/>
              <a:t>windows</a:t>
            </a:r>
            <a:r>
              <a:rPr lang="ko-KR" altLang="en-US"/>
              <a:t> 에서는 필요 없더라도</a:t>
            </a:r>
            <a:r>
              <a:rPr lang="en-US" altLang="ko-KR"/>
              <a:t>, </a:t>
            </a:r>
            <a:r>
              <a:rPr lang="ko-KR" altLang="en-US"/>
              <a:t>이 역시 인터페이스에 반영</a:t>
            </a:r>
            <a:endParaRPr lang="en-US" altLang="ko-KR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844AA25-84B6-4C2D-AE0A-28C268704A56}"/>
              </a:ext>
            </a:extLst>
          </p:cNvPr>
          <p:cNvSpPr/>
          <p:nvPr/>
        </p:nvSpPr>
        <p:spPr>
          <a:xfrm>
            <a:off x="6722746" y="6488668"/>
            <a:ext cx="54692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hlinkClick r:id="rId2"/>
              </a:rPr>
              <a:t>https://www.youtube.com/watch?v=5R9u16q4IcI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702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954CF-4876-4C35-A449-5B0C216C5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"Hang &amp; </a:t>
            </a:r>
            <a:r>
              <a:rPr lang="ko-KR" altLang="en-US"/>
              <a:t>가짜 기상</a:t>
            </a:r>
            <a:r>
              <a:rPr lang="en-US" altLang="ko-KR"/>
              <a:t>"</a:t>
            </a:r>
            <a:r>
              <a:rPr lang="ko-KR" altLang="en-US"/>
              <a:t> 방지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B225CEA-1E69-463E-AD33-813B5036CBBD}"/>
              </a:ext>
            </a:extLst>
          </p:cNvPr>
          <p:cNvSpPr txBox="1">
            <a:spLocks/>
          </p:cNvSpPr>
          <p:nvPr/>
        </p:nvSpPr>
        <p:spPr>
          <a:xfrm>
            <a:off x="781050" y="3920490"/>
            <a:ext cx="5128260" cy="208026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18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Thread1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std::lock_guard&lt;std::mutex&gt; g(m);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flag = true;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cv.notify_one();            </a:t>
            </a:r>
            <a:endParaRPr lang="en-US" altLang="ko-KR" sz="18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C5D10C70-B398-437E-BE67-721F1C07C1DF}"/>
              </a:ext>
            </a:extLst>
          </p:cNvPr>
          <p:cNvSpPr txBox="1">
            <a:spLocks/>
          </p:cNvSpPr>
          <p:nvPr/>
        </p:nvSpPr>
        <p:spPr>
          <a:xfrm>
            <a:off x="3417570" y="1907858"/>
            <a:ext cx="53568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전역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std::condition_variable cv;             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std::mutex m;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bool</a:t>
            </a:r>
            <a:r>
              <a:rPr lang="ko-KR" altLang="en-US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flag</a:t>
            </a:r>
            <a:r>
              <a:rPr lang="ko-KR" altLang="en-US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= false;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EDA083C-3039-48DD-827B-BBFA0449E3D5}"/>
              </a:ext>
            </a:extLst>
          </p:cNvPr>
          <p:cNvSpPr txBox="1">
            <a:spLocks/>
          </p:cNvSpPr>
          <p:nvPr/>
        </p:nvSpPr>
        <p:spPr>
          <a:xfrm>
            <a:off x="6313170" y="3920490"/>
            <a:ext cx="5128260" cy="200025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Thread2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notify_one()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전까지 슬립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std::unique_lock&lt;std::mutex&gt; lk(m);  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cv.wait(lk, 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[]{ return flag; }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             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8635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F13BE9-C763-4661-9F08-DF67B9B9F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std::condition_variable </a:t>
            </a:r>
            <a:r>
              <a:rPr lang="ko-KR" altLang="en-US"/>
              <a:t>의 단점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9C6B94-30BE-4D64-9C0A-2EF89F67A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코드가 너무 더럽다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이해하기 힘들다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차라리 </a:t>
            </a:r>
            <a:r>
              <a:rPr lang="en-US" altLang="ko-KR"/>
              <a:t>windows </a:t>
            </a:r>
            <a:r>
              <a:rPr lang="ko-KR" altLang="en-US"/>
              <a:t>에서는 </a:t>
            </a:r>
            <a:r>
              <a:rPr lang="en-US" altLang="ko-KR"/>
              <a:t>Event</a:t>
            </a:r>
            <a:r>
              <a:rPr lang="ko-KR" altLang="en-US"/>
              <a:t>를 쓰겠어</a:t>
            </a:r>
            <a:r>
              <a:rPr lang="en-US" altLang="ko-KR"/>
              <a:t>!</a:t>
            </a:r>
          </a:p>
          <a:p>
            <a:pPr lvl="1"/>
            <a:endParaRPr lang="en-US" altLang="ko-KR"/>
          </a:p>
          <a:p>
            <a:pPr lvl="1"/>
            <a:r>
              <a:rPr lang="en-US" altLang="ko-KR"/>
              <a:t>Event </a:t>
            </a:r>
            <a:r>
              <a:rPr lang="ko-KR" altLang="en-US"/>
              <a:t>도 남용하면 성능이슈가 있음에 주의</a:t>
            </a:r>
          </a:p>
        </p:txBody>
      </p:sp>
    </p:spTree>
    <p:extLst>
      <p:ext uri="{BB962C8B-B14F-4D97-AF65-F5344CB8AC3E}">
        <p14:creationId xmlns:p14="http://schemas.microsoft.com/office/powerpoint/2010/main" val="1113069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DA5BA-26D0-4C28-8154-F011F6071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대안 </a:t>
            </a:r>
            <a:r>
              <a:rPr lang="en-US" altLang="ko-KR"/>
              <a:t>- </a:t>
            </a:r>
            <a:r>
              <a:rPr lang="ko-KR" altLang="en-US"/>
              <a:t>바쁜 대기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A539FC-9010-4484-A291-0C2FED576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76FDAE62-1A07-4A57-B3A1-4D9C2DCB4D2E}"/>
              </a:ext>
            </a:extLst>
          </p:cNvPr>
          <p:cNvSpPr txBox="1">
            <a:spLocks/>
          </p:cNvSpPr>
          <p:nvPr/>
        </p:nvSpPr>
        <p:spPr>
          <a:xfrm>
            <a:off x="781050" y="3920490"/>
            <a:ext cx="5128260" cy="208026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18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Thread1</a:t>
            </a:r>
          </a:p>
          <a:p>
            <a:pPr marL="0" indent="0" defTabSz="576000">
              <a:buNone/>
            </a:pPr>
            <a:endParaRPr lang="en-US" altLang="ko-KR" sz="18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flag = true;</a:t>
            </a:r>
            <a:endParaRPr lang="en-US" altLang="ko-KR" sz="18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DF97171-FD54-43D4-B368-446E9923A63B}"/>
              </a:ext>
            </a:extLst>
          </p:cNvPr>
          <p:cNvSpPr txBox="1">
            <a:spLocks/>
          </p:cNvSpPr>
          <p:nvPr/>
        </p:nvSpPr>
        <p:spPr>
          <a:xfrm>
            <a:off x="3417570" y="1907858"/>
            <a:ext cx="53568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전역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std::atomic&lt;bool&gt;</a:t>
            </a:r>
            <a:r>
              <a:rPr lang="ko-KR" altLang="en-US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flag(false);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5996800-178E-40A6-8DB2-5E0A0509B2DB}"/>
              </a:ext>
            </a:extLst>
          </p:cNvPr>
          <p:cNvSpPr txBox="1">
            <a:spLocks/>
          </p:cNvSpPr>
          <p:nvPr/>
        </p:nvSpPr>
        <p:spPr>
          <a:xfrm>
            <a:off x="6313170" y="3920490"/>
            <a:ext cx="5128260" cy="200025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Thread2</a:t>
            </a: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while(!flag);</a:t>
            </a:r>
          </a:p>
        </p:txBody>
      </p:sp>
    </p:spTree>
    <p:extLst>
      <p:ext uri="{BB962C8B-B14F-4D97-AF65-F5344CB8AC3E}">
        <p14:creationId xmlns:p14="http://schemas.microsoft.com/office/powerpoint/2010/main" val="34118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48924-920D-4827-BDDB-1A4C9A7FA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바쁜 대기의 단점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8BD81C3-9B46-4D3D-B484-FABE284E41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1268" y="2184883"/>
            <a:ext cx="7289464" cy="363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343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DA5BA-26D0-4C28-8154-F011F6071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좀 덜 바쁜 대기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A539FC-9010-4484-A291-0C2FED576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76FDAE62-1A07-4A57-B3A1-4D9C2DCB4D2E}"/>
              </a:ext>
            </a:extLst>
          </p:cNvPr>
          <p:cNvSpPr txBox="1">
            <a:spLocks/>
          </p:cNvSpPr>
          <p:nvPr/>
        </p:nvSpPr>
        <p:spPr>
          <a:xfrm>
            <a:off x="781050" y="3920490"/>
            <a:ext cx="5128260" cy="208026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18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Thread1</a:t>
            </a:r>
          </a:p>
          <a:p>
            <a:pPr marL="0" indent="0" defTabSz="576000">
              <a:buNone/>
            </a:pPr>
            <a:endParaRPr lang="en-US" altLang="ko-KR" sz="18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flag = true;</a:t>
            </a:r>
            <a:endParaRPr lang="en-US" altLang="ko-KR" sz="18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DF97171-FD54-43D4-B368-446E9923A63B}"/>
              </a:ext>
            </a:extLst>
          </p:cNvPr>
          <p:cNvSpPr txBox="1">
            <a:spLocks/>
          </p:cNvSpPr>
          <p:nvPr/>
        </p:nvSpPr>
        <p:spPr>
          <a:xfrm>
            <a:off x="3417570" y="1907858"/>
            <a:ext cx="53568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전역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std::atomic&lt;bool&gt;</a:t>
            </a:r>
            <a:r>
              <a:rPr lang="ko-KR" altLang="en-US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flag(false); 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5996800-178E-40A6-8DB2-5E0A0509B2DB}"/>
              </a:ext>
            </a:extLst>
          </p:cNvPr>
          <p:cNvSpPr txBox="1">
            <a:spLocks/>
          </p:cNvSpPr>
          <p:nvPr/>
        </p:nvSpPr>
        <p:spPr>
          <a:xfrm>
            <a:off x="6313170" y="3920490"/>
            <a:ext cx="5128260" cy="200025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Thread2</a:t>
            </a: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while(!flag)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Sleep(1);</a:t>
            </a:r>
            <a:b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</a:b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89965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30BCAC-863D-45A5-8DCA-245AD967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좀 덜 바쁜 대기의 단점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2EF9BA-859F-40E5-8A7A-8973E784C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컨텍스트 스위칭 비용 발생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상황에 따라 어떤 방식이 더 좋은지 테스트 필요</a:t>
            </a:r>
            <a:endParaRPr lang="en-US" altLang="ko-KR"/>
          </a:p>
          <a:p>
            <a:endParaRPr lang="en-US" altLang="ko-KR"/>
          </a:p>
          <a:p>
            <a:pPr lvl="1"/>
            <a:r>
              <a:rPr lang="en-US" altLang="ko-KR"/>
              <a:t>CPU </a:t>
            </a:r>
            <a:r>
              <a:rPr lang="ko-KR" altLang="en-US"/>
              <a:t>사용률이 문제일 땐 </a:t>
            </a:r>
            <a:r>
              <a:rPr lang="en-US" altLang="ko-KR"/>
              <a:t>"Sleep"</a:t>
            </a:r>
          </a:p>
          <a:p>
            <a:pPr lvl="1"/>
            <a:endParaRPr lang="en-US" altLang="ko-KR"/>
          </a:p>
          <a:p>
            <a:pPr lvl="1"/>
            <a:r>
              <a:rPr lang="ko-KR" altLang="en-US"/>
              <a:t>반응성이 문제일 땐 </a:t>
            </a:r>
            <a:r>
              <a:rPr lang="en-US" altLang="ko-KR"/>
              <a:t>"Busy Wait"</a:t>
            </a:r>
          </a:p>
        </p:txBody>
      </p:sp>
    </p:spTree>
    <p:extLst>
      <p:ext uri="{BB962C8B-B14F-4D97-AF65-F5344CB8AC3E}">
        <p14:creationId xmlns:p14="http://schemas.microsoft.com/office/powerpoint/2010/main" val="15272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5C0A1-F51D-4DE8-BECF-A8B771FF4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지난번에 나눈 이야기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EA4E84-EE8F-49DA-ADDE-8D62CDE94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2979"/>
          </a:xfrm>
        </p:spPr>
        <p:txBody>
          <a:bodyPr>
            <a:normAutofit/>
          </a:bodyPr>
          <a:lstStyle/>
          <a:p>
            <a:r>
              <a:rPr lang="en-US" altLang="ko-KR"/>
              <a:t>std::async </a:t>
            </a:r>
            <a:r>
              <a:rPr lang="ko-KR" altLang="en-US"/>
              <a:t>말고도</a:t>
            </a:r>
            <a:r>
              <a:rPr lang="en-US" altLang="ko-KR"/>
              <a:t>, std::packaged_task, std::promise </a:t>
            </a:r>
            <a:r>
              <a:rPr lang="ko-KR" altLang="en-US"/>
              <a:t>를 통한 비동기 작업이 가능하다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std::async, std::packaged_task </a:t>
            </a:r>
            <a:r>
              <a:rPr lang="ko-KR" altLang="en-US"/>
              <a:t>는 </a:t>
            </a:r>
            <a:r>
              <a:rPr lang="en-US" altLang="ko-KR"/>
              <a:t>std::promise </a:t>
            </a:r>
            <a:r>
              <a:rPr lang="ko-KR" altLang="en-US"/>
              <a:t>로 만들어졌다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std::future </a:t>
            </a:r>
            <a:r>
              <a:rPr lang="ko-KR" altLang="en-US"/>
              <a:t>의 소멸자는 </a:t>
            </a:r>
            <a:r>
              <a:rPr lang="en-US" altLang="ko-KR"/>
              <a:t>(</a:t>
            </a:r>
            <a:r>
              <a:rPr lang="ko-KR" altLang="en-US"/>
              <a:t>일반적으로</a:t>
            </a:r>
            <a:r>
              <a:rPr lang="en-US" altLang="ko-KR"/>
              <a:t>) </a:t>
            </a:r>
            <a:r>
              <a:rPr lang="ko-KR" altLang="en-US"/>
              <a:t>그냥 해제 작업만 수행한다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std::async </a:t>
            </a:r>
            <a:r>
              <a:rPr lang="ko-KR" altLang="en-US"/>
              <a:t>로 생성된 </a:t>
            </a:r>
            <a:r>
              <a:rPr lang="en-US" altLang="ko-KR"/>
              <a:t>std::future </a:t>
            </a:r>
            <a:r>
              <a:rPr lang="ko-KR" altLang="en-US"/>
              <a:t>는 과제 완료 시까지 </a:t>
            </a:r>
            <a:r>
              <a:rPr lang="en-US" altLang="ko-KR"/>
              <a:t>join </a:t>
            </a:r>
            <a:r>
              <a:rPr lang="ko-KR" altLang="en-US"/>
              <a:t>된다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805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9D4A2-3217-40D2-8684-2899A1076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좀 더 깔끔한 방법 없을까</a:t>
            </a:r>
            <a:r>
              <a:rPr lang="en-US" altLang="ko-KR"/>
              <a:t>?</a:t>
            </a:r>
            <a:endParaRPr lang="ko-KR" altLang="en-US"/>
          </a:p>
        </p:txBody>
      </p:sp>
      <p:pic>
        <p:nvPicPr>
          <p:cNvPr id="4098" name="Picture 2" descr="íì ì´ëª¨í°ì½ì ëí ì´ë¯¸ì§ ê²ìê²°ê³¼">
            <a:extLst>
              <a:ext uri="{FF2B5EF4-FFF2-40B4-BE49-F238E27FC236}">
                <a16:creationId xmlns:a16="http://schemas.microsoft.com/office/drawing/2014/main" id="{C6777A43-7906-4847-8822-708479A8DF27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636" y="2604835"/>
            <a:ext cx="6932164" cy="38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D04CD07-703B-48B8-A638-0DF0D04BBE73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0515600" cy="49029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코드도 예쁘고</a:t>
            </a:r>
            <a:r>
              <a:rPr lang="en-US" altLang="ko-KR"/>
              <a:t>...</a:t>
            </a:r>
            <a:endParaRPr lang="en-US" altLang="ko-KR">
              <a:solidFill>
                <a:schemeClr val="bg1"/>
              </a:solidFill>
            </a:endParaRPr>
          </a:p>
          <a:p>
            <a:endParaRPr lang="en-US" altLang="ko-KR">
              <a:solidFill>
                <a:schemeClr val="bg1"/>
              </a:solidFill>
            </a:endParaRPr>
          </a:p>
          <a:p>
            <a:r>
              <a:rPr lang="ko-KR" altLang="en-US"/>
              <a:t>바쁜대기도 아닌</a:t>
            </a:r>
            <a:r>
              <a:rPr lang="en-US" altLang="ko-KR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497689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8A962D-8F00-4732-84F6-F843C4490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책에서 제시한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D9A458-6FF5-4C6B-BF88-8A111E85F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"</a:t>
            </a:r>
            <a:r>
              <a:rPr lang="ko-KR" altLang="en-US"/>
              <a:t>단발성 이벤트 노티에는 </a:t>
            </a:r>
            <a:r>
              <a:rPr lang="en-US" altLang="ko-KR"/>
              <a:t>std::future&lt;void&gt; </a:t>
            </a:r>
            <a:r>
              <a:rPr lang="ko-KR" altLang="en-US"/>
              <a:t>를 사용해라</a:t>
            </a:r>
            <a:r>
              <a:rPr lang="en-US" altLang="ko-KR"/>
              <a:t>!"</a:t>
            </a:r>
            <a:endParaRPr lang="ko-KR" altLang="en-US"/>
          </a:p>
        </p:txBody>
      </p:sp>
      <p:pic>
        <p:nvPicPr>
          <p:cNvPr id="4" name="Picture 2" descr="ë¸ëí íì´í¸íì ëí ì´ë¯¸ì§ ê²ìê²°ê³¼">
            <a:extLst>
              <a:ext uri="{FF2B5EF4-FFF2-40B4-BE49-F238E27FC236}">
                <a16:creationId xmlns:a16="http://schemas.microsoft.com/office/drawing/2014/main" id="{F329A024-4E43-41AA-A7F9-BE2ABEC71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484" y="2459038"/>
            <a:ext cx="7633032" cy="4181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D67469-6AC7-46B2-8665-3E9A848718A9}"/>
              </a:ext>
            </a:extLst>
          </p:cNvPr>
          <p:cNvSpPr txBox="1"/>
          <p:nvPr/>
        </p:nvSpPr>
        <p:spPr>
          <a:xfrm>
            <a:off x="4541520" y="2459038"/>
            <a:ext cx="31089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>
                <a:solidFill>
                  <a:schemeClr val="bg1"/>
                </a:solidFill>
              </a:rPr>
              <a:t>std::promise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2F9843-E484-4BD1-AA6D-B0DF24248A8F}"/>
              </a:ext>
            </a:extLst>
          </p:cNvPr>
          <p:cNvSpPr txBox="1"/>
          <p:nvPr/>
        </p:nvSpPr>
        <p:spPr>
          <a:xfrm>
            <a:off x="4541520" y="6056055"/>
            <a:ext cx="31089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>
                <a:solidFill>
                  <a:schemeClr val="bg1"/>
                </a:solidFill>
              </a:rPr>
              <a:t>std::future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09F909F0-8B14-4B94-A10C-0E86A135425D}"/>
              </a:ext>
            </a:extLst>
          </p:cNvPr>
          <p:cNvSpPr/>
          <p:nvPr/>
        </p:nvSpPr>
        <p:spPr>
          <a:xfrm>
            <a:off x="6400800" y="3987225"/>
            <a:ext cx="342900" cy="971550"/>
          </a:xfrm>
          <a:prstGeom prst="down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958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13538-0DFE-4CE3-B6C6-316918E71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다시보는 </a:t>
            </a:r>
            <a:r>
              <a:rPr lang="en-US" altLang="ko-KR"/>
              <a:t>future - promise</a:t>
            </a:r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2CD8074-AFBA-4D08-9540-67C272803C3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promise&lt;int&gt; pr;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  <a:r>
              <a:rPr lang="en-US" altLang="ko-KR" sz="2000">
                <a:solidFill>
                  <a:srgbClr val="0070C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auto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fut = pr.get_future();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  <a:r>
              <a:rPr lang="en-US" altLang="ko-KR" sz="2000">
                <a:solidFill>
                  <a:srgbClr val="0070C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auto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func = [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 = move(pr)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]() </a:t>
            </a:r>
            <a:r>
              <a:rPr lang="en-US" altLang="ko-KR" sz="2000">
                <a:solidFill>
                  <a:srgbClr val="0070C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mutable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{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pr.set_value(30);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};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thread t(move(func));</a:t>
            </a: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cout &lt;&lt; 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fut.get() 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&lt;&lt; endl;</a:t>
            </a:r>
          </a:p>
        </p:txBody>
      </p:sp>
    </p:spTree>
    <p:extLst>
      <p:ext uri="{BB962C8B-B14F-4D97-AF65-F5344CB8AC3E}">
        <p14:creationId xmlns:p14="http://schemas.microsoft.com/office/powerpoint/2010/main" val="17237519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13538-0DFE-4CE3-B6C6-316918E71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다시보는 </a:t>
            </a:r>
            <a:r>
              <a:rPr lang="en-US" altLang="ko-KR"/>
              <a:t>future - promise</a:t>
            </a:r>
            <a:endParaRPr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2CD8074-AFBA-4D08-9540-67C272803C3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promise&lt;int&gt; pr;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  <a:r>
              <a:rPr lang="en-US" altLang="ko-KR" sz="2000">
                <a:solidFill>
                  <a:srgbClr val="0070C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auto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fut = pr.get_future();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  <a:r>
              <a:rPr lang="en-US" altLang="ko-KR" sz="2000">
                <a:solidFill>
                  <a:srgbClr val="0070C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auto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func = [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 = move(pr)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]() </a:t>
            </a:r>
            <a:r>
              <a:rPr lang="en-US" altLang="ko-KR" sz="2000">
                <a:solidFill>
                  <a:srgbClr val="0070C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mutable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{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pr.set_value(30);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};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thread t(move(func));</a:t>
            </a: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cout &lt;&lt; 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fut.get() 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&lt;&lt; endl;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E632C08-1DA8-4B9C-973F-28C63D645C92}"/>
              </a:ext>
            </a:extLst>
          </p:cNvPr>
          <p:cNvSpPr/>
          <p:nvPr/>
        </p:nvSpPr>
        <p:spPr>
          <a:xfrm>
            <a:off x="1188720" y="1768475"/>
            <a:ext cx="4263390" cy="91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1765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13538-0DFE-4CE3-B6C6-316918E71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다시보는 </a:t>
            </a:r>
            <a:r>
              <a:rPr lang="en-US" altLang="ko-KR"/>
              <a:t>future - promise</a:t>
            </a:r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BA340C1-D0C2-4814-9DD7-40E16040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276" y="2558257"/>
            <a:ext cx="6385448" cy="17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668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042238-6755-4A11-AB8B-636A6B69C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만약에</a:t>
            </a:r>
            <a:r>
              <a:rPr lang="en-US" altLang="ko-KR"/>
              <a:t> T </a:t>
            </a:r>
            <a:r>
              <a:rPr lang="ko-KR" altLang="en-US"/>
              <a:t>가 </a:t>
            </a:r>
            <a:r>
              <a:rPr lang="en-US" altLang="ko-KR"/>
              <a:t>void </a:t>
            </a:r>
            <a:r>
              <a:rPr lang="ko-KR" altLang="en-US"/>
              <a:t>라면</a:t>
            </a:r>
            <a:r>
              <a:rPr lang="en-US" altLang="ko-KR"/>
              <a:t>..?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81EABD-D389-4D94-9BE8-989CCBB58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딱히 전달해야 할 값은 없고</a:t>
            </a:r>
            <a:r>
              <a:rPr lang="en-US" altLang="ko-KR"/>
              <a:t>, </a:t>
            </a:r>
          </a:p>
          <a:p>
            <a:endParaRPr lang="en-US" altLang="ko-KR"/>
          </a:p>
          <a:p>
            <a:r>
              <a:rPr lang="en-US" altLang="ko-KR"/>
              <a:t>set_value() </a:t>
            </a:r>
            <a:r>
              <a:rPr lang="ko-KR" altLang="en-US"/>
              <a:t>를 호출 했는지 안했는지만 알 수 있다면</a:t>
            </a:r>
            <a:r>
              <a:rPr lang="en-US" altLang="ko-KR"/>
              <a:t>?</a:t>
            </a:r>
          </a:p>
          <a:p>
            <a:endParaRPr lang="en-US" altLang="ko-KR"/>
          </a:p>
          <a:p>
            <a:r>
              <a:rPr lang="ko-KR" altLang="en-US"/>
              <a:t>조건변수랑 똑같이 사용할 수 있지 않을까</a:t>
            </a:r>
            <a:r>
              <a:rPr lang="en-US" altLang="ko-KR"/>
              <a:t>?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6732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DA5BA-26D0-4C28-8154-F011F6071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std::future&lt;void&gt; </a:t>
            </a:r>
            <a:r>
              <a:rPr lang="ko-KR" altLang="en-US"/>
              <a:t>객체의 활용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76FDAE62-1A07-4A57-B3A1-4D9C2DCB4D2E}"/>
              </a:ext>
            </a:extLst>
          </p:cNvPr>
          <p:cNvSpPr txBox="1">
            <a:spLocks/>
          </p:cNvSpPr>
          <p:nvPr/>
        </p:nvSpPr>
        <p:spPr>
          <a:xfrm>
            <a:off x="781050" y="3920490"/>
            <a:ext cx="5128260" cy="208026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18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Thread1</a:t>
            </a:r>
          </a:p>
          <a:p>
            <a:pPr marL="0" indent="0" defTabSz="576000">
              <a:buNone/>
            </a:pPr>
            <a:endParaRPr lang="en-US" altLang="ko-KR" sz="18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p.set_value();</a:t>
            </a:r>
            <a:endParaRPr lang="en-US" altLang="ko-KR" sz="18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DF97171-FD54-43D4-B368-446E9923A63B}"/>
              </a:ext>
            </a:extLst>
          </p:cNvPr>
          <p:cNvSpPr txBox="1">
            <a:spLocks/>
          </p:cNvSpPr>
          <p:nvPr/>
        </p:nvSpPr>
        <p:spPr>
          <a:xfrm>
            <a:off x="3417570" y="1907858"/>
            <a:ext cx="53568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전역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std::promise&lt;void&gt; p;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5996800-178E-40A6-8DB2-5E0A0509B2DB}"/>
              </a:ext>
            </a:extLst>
          </p:cNvPr>
          <p:cNvSpPr txBox="1">
            <a:spLocks/>
          </p:cNvSpPr>
          <p:nvPr/>
        </p:nvSpPr>
        <p:spPr>
          <a:xfrm>
            <a:off x="6313170" y="3920490"/>
            <a:ext cx="5128260" cy="200025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Thread2</a:t>
            </a: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p.get_future().wait();</a:t>
            </a:r>
            <a:b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</a:b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27307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BC87F6-823B-4A73-9F35-2FFEF1CDB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std::future&lt;void&gt;</a:t>
            </a:r>
            <a:r>
              <a:rPr lang="ko-KR" altLang="en-US"/>
              <a:t> 방식의 단점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CDDAA9-84D7-44D9-9050-CF7FA425A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"</a:t>
            </a:r>
            <a:r>
              <a:rPr lang="ko-KR" altLang="en-US"/>
              <a:t>단발성</a:t>
            </a:r>
            <a:r>
              <a:rPr lang="en-US" altLang="ko-KR"/>
              <a:t>" </a:t>
            </a:r>
            <a:r>
              <a:rPr lang="ko-KR" altLang="en-US"/>
              <a:t>이벤트에만 적용 가능하다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그러나 </a:t>
            </a:r>
            <a:r>
              <a:rPr lang="en-US" altLang="ko-KR"/>
              <a:t>"</a:t>
            </a:r>
            <a:r>
              <a:rPr lang="ko-KR" altLang="en-US"/>
              <a:t>단발성</a:t>
            </a:r>
            <a:r>
              <a:rPr lang="en-US" altLang="ko-KR"/>
              <a:t>" </a:t>
            </a:r>
            <a:r>
              <a:rPr lang="ko-KR" altLang="en-US"/>
              <a:t>이벤트로 충분한 경우가 많다 </a:t>
            </a:r>
            <a:r>
              <a:rPr lang="en-US" altLang="ko-KR"/>
              <a:t>- </a:t>
            </a:r>
            <a:r>
              <a:rPr lang="ko-KR" altLang="en-US"/>
              <a:t>는 저자의 설명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(_Get_only_once </a:t>
            </a:r>
            <a:r>
              <a:rPr lang="ko-KR" altLang="en-US"/>
              <a:t>플래그는 뭐였지</a:t>
            </a:r>
            <a:r>
              <a:rPr lang="en-US" altLang="ko-KR"/>
              <a:t>..?)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0870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2AEA9E-74AA-4527-ABCB-8145199F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std::future&lt;void&gt;</a:t>
            </a:r>
            <a:r>
              <a:rPr lang="ko-KR" altLang="en-US"/>
              <a:t> 응용 코드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B611BD63-3280-4FAA-A1AF-21F1E9929F9A}"/>
              </a:ext>
            </a:extLst>
          </p:cNvPr>
          <p:cNvSpPr txBox="1">
            <a:spLocks/>
          </p:cNvSpPr>
          <p:nvPr/>
        </p:nvSpPr>
        <p:spPr>
          <a:xfrm>
            <a:off x="3531870" y="1690688"/>
            <a:ext cx="5128260" cy="446913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std::promise&lt;void&gt; p;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void react();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void detect()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std::thread t([] 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</a:t>
            </a: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p.get_future().wait();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react();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});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//…                               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</a:t>
            </a: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p.set_value();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</a:t>
            </a: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t.join();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28619926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2AEA9E-74AA-4527-ABCB-8145199F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37</a:t>
            </a:r>
            <a:r>
              <a:rPr lang="ko-KR" altLang="en-US"/>
              <a:t>장 </a:t>
            </a:r>
            <a:r>
              <a:rPr lang="en-US" altLang="ko-KR"/>
              <a:t>RAII </a:t>
            </a:r>
            <a:r>
              <a:rPr lang="ko-KR" altLang="en-US"/>
              <a:t>적용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B611BD63-3280-4FAA-A1AF-21F1E9929F9A}"/>
              </a:ext>
            </a:extLst>
          </p:cNvPr>
          <p:cNvSpPr txBox="1">
            <a:spLocks/>
          </p:cNvSpPr>
          <p:nvPr/>
        </p:nvSpPr>
        <p:spPr>
          <a:xfrm>
            <a:off x="2933700" y="1564640"/>
            <a:ext cx="6324600" cy="5293359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std::promise&lt;void&gt; p;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void react();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void detect()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void detect() 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</a:t>
            </a: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ThreadRAII</a:t>
            </a: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tr(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std::thread([]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	p.get_future().wait();                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	react();              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}),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ThreadRAII::DtorAction::join);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//…</a:t>
            </a:r>
            <a:r>
              <a:rPr lang="en-US" altLang="ko-KR" sz="1800">
                <a:solidFill>
                  <a:srgbClr val="FF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      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p.set_value();                      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//…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}	</a:t>
            </a:r>
          </a:p>
          <a:p>
            <a:pPr marL="0" indent="0" defTabSz="576000">
              <a:buNone/>
            </a:pPr>
            <a:endParaRPr lang="en-US" altLang="ko-KR" sz="18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8377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5C0A1-F51D-4DE8-BECF-A8B771FF4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오늘 할 이야기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EA4E84-EE8F-49DA-ADDE-8D62CDE94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2979"/>
          </a:xfrm>
        </p:spPr>
        <p:txBody>
          <a:bodyPr/>
          <a:lstStyle/>
          <a:p>
            <a:r>
              <a:rPr lang="ko-KR" altLang="en-US"/>
              <a:t>단발성 사건을 전달하는 방법</a:t>
            </a:r>
            <a:endParaRPr lang="en-US" altLang="ko-KR"/>
          </a:p>
          <a:p>
            <a:endParaRPr lang="en-US" altLang="ko-KR"/>
          </a:p>
          <a:p>
            <a:pPr lvl="1"/>
            <a:r>
              <a:rPr lang="en-US" altLang="ko-KR"/>
              <a:t>std::condition_variable </a:t>
            </a:r>
            <a:r>
              <a:rPr lang="ko-KR" altLang="en-US"/>
              <a:t>와 </a:t>
            </a:r>
            <a:r>
              <a:rPr lang="en-US" altLang="ko-KR"/>
              <a:t>winapi Event </a:t>
            </a:r>
            <a:endParaRPr lang="en-US" altLang="ko-KR">
              <a:solidFill>
                <a:schemeClr val="bg1"/>
              </a:solidFill>
            </a:endParaRPr>
          </a:p>
          <a:p>
            <a:endParaRPr lang="en-US" altLang="ko-KR">
              <a:solidFill>
                <a:schemeClr val="bg1"/>
              </a:solidFill>
            </a:endParaRPr>
          </a:p>
          <a:p>
            <a:pPr lvl="1"/>
            <a:r>
              <a:rPr lang="en-US" altLang="ko-KR"/>
              <a:t>busy</a:t>
            </a:r>
            <a:r>
              <a:rPr lang="ko-KR" altLang="en-US"/>
              <a:t> </a:t>
            </a:r>
            <a:r>
              <a:rPr lang="en-US" altLang="ko-KR"/>
              <a:t>waiting</a:t>
            </a:r>
          </a:p>
          <a:p>
            <a:pPr lvl="1"/>
            <a:endParaRPr lang="en-US" altLang="ko-KR"/>
          </a:p>
          <a:p>
            <a:pPr lvl="1"/>
            <a:r>
              <a:rPr lang="en-US" altLang="ko-KR"/>
              <a:t>std::promise&lt;void&gt; + std::future&lt;void&gt;</a:t>
            </a:r>
          </a:p>
          <a:p>
            <a:endParaRPr lang="en-US" altLang="ko-KR"/>
          </a:p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332407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2AEA9E-74AA-4527-ABCB-8145199F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37</a:t>
            </a:r>
            <a:r>
              <a:rPr lang="ko-KR" altLang="en-US"/>
              <a:t>장 </a:t>
            </a:r>
            <a:r>
              <a:rPr lang="en-US" altLang="ko-KR"/>
              <a:t>RAII </a:t>
            </a:r>
            <a:r>
              <a:rPr lang="ko-KR" altLang="en-US"/>
              <a:t>적용 </a:t>
            </a:r>
            <a:r>
              <a:rPr lang="en-US" altLang="ko-KR"/>
              <a:t>- </a:t>
            </a:r>
            <a:r>
              <a:rPr lang="ko-KR" altLang="en-US"/>
              <a:t>위험성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B611BD63-3280-4FAA-A1AF-21F1E9929F9A}"/>
              </a:ext>
            </a:extLst>
          </p:cNvPr>
          <p:cNvSpPr txBox="1">
            <a:spLocks/>
          </p:cNvSpPr>
          <p:nvPr/>
        </p:nvSpPr>
        <p:spPr>
          <a:xfrm>
            <a:off x="2933700" y="1564640"/>
            <a:ext cx="6324600" cy="5293359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std::promise&lt;void&gt; p;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void react();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void detect()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void detect() 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</a:t>
            </a: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ThreadRAII</a:t>
            </a: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tr(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std::thread([]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	p.get_future().wait();                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	react();              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}),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ThreadRAII::DtorAction::join);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rgbClr val="FF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// Exception! </a:t>
            </a: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                         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p.set_value();                       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//…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}	</a:t>
            </a:r>
          </a:p>
          <a:p>
            <a:pPr marL="0" indent="0" defTabSz="576000">
              <a:buNone/>
            </a:pPr>
            <a:endParaRPr lang="en-US" altLang="ko-KR" sz="18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61236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487935-81CC-4C39-A046-482B9CBF2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해결책은</a:t>
            </a:r>
            <a:r>
              <a:rPr lang="en-US" altLang="ko-KR"/>
              <a:t>..</a:t>
            </a:r>
            <a:endParaRPr lang="ko-KR" altLang="en-US"/>
          </a:p>
        </p:txBody>
      </p:sp>
      <p:pic>
        <p:nvPicPr>
          <p:cNvPr id="3074" name="Picture 2" descr="ìê°í´ë³´ìì ëí ì´ë¯¸ì§ ê²ìê²°ê³¼">
            <a:extLst>
              <a:ext uri="{FF2B5EF4-FFF2-40B4-BE49-F238E27FC236}">
                <a16:creationId xmlns:a16="http://schemas.microsoft.com/office/drawing/2014/main" id="{1845A4D0-8658-493B-8FB2-BF81522B8F9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4260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074E5F-7C58-4A65-98A2-4B9BA63C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std::shared_future&lt;void&gt; -</a:t>
            </a:r>
            <a:r>
              <a:rPr lang="ko-KR" altLang="en-US"/>
              <a:t> 다중 시그널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BE06EB1-1BE6-404D-8ADD-41B494E6A192}"/>
              </a:ext>
            </a:extLst>
          </p:cNvPr>
          <p:cNvSpPr txBox="1">
            <a:spLocks/>
          </p:cNvSpPr>
          <p:nvPr/>
        </p:nvSpPr>
        <p:spPr>
          <a:xfrm>
            <a:off x="2933700" y="1564640"/>
            <a:ext cx="6324600" cy="5293359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void detect()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auto </a:t>
            </a: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sf</a:t>
            </a: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p.get_future().</a:t>
            </a: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share</a:t>
            </a: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std::vector&lt;std::thread&gt; vt;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for (int i = 0; i &lt; threadsToRun; ++i) 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vt.emplace_back([</a:t>
            </a: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sf</a:t>
            </a: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] 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</a:t>
            </a:r>
            <a:r>
              <a:rPr lang="en-US" altLang="ko-KR" sz="18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sf.wait();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react();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	});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}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//… 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p.set_value();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//…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for (auto&amp; t : vt) {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	t.join();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}</a:t>
            </a:r>
          </a:p>
          <a:p>
            <a:pPr marL="0" indent="0" defTabSz="576000">
              <a:buNone/>
            </a:pPr>
            <a:r>
              <a:rPr lang="en-US" altLang="ko-KR" sz="18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35824029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CB829E-24EC-421B-9E3B-CB61F0A33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std::shared_future&lt;void&gt; -</a:t>
            </a:r>
            <a:r>
              <a:rPr lang="ko-KR" altLang="en-US"/>
              <a:t> 다중 시그널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1DE502-E8EB-4F81-90FE-9B3AF61C2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간단한 응용으로 여러 스레드를 한 번에 깨울 수 있음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스레드 별 준비작업 </a:t>
            </a:r>
            <a:r>
              <a:rPr lang="en-US" altLang="ko-KR"/>
              <a:t>+ </a:t>
            </a:r>
            <a:r>
              <a:rPr lang="ko-KR" altLang="en-US"/>
              <a:t>동시 시작해야하는 병렬 작업에 유용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중요한 것은 </a:t>
            </a:r>
            <a:r>
              <a:rPr lang="en-US" altLang="ko-KR"/>
              <a:t>std::shared_future&lt;void&gt;</a:t>
            </a:r>
            <a:r>
              <a:rPr lang="ko-KR" altLang="en-US"/>
              <a:t>를 통해 </a:t>
            </a:r>
            <a:br>
              <a:rPr lang="en-US" altLang="ko-KR"/>
            </a:br>
            <a:r>
              <a:rPr lang="ko-KR" altLang="en-US"/>
              <a:t>간단하게 구현이 되었다는 점</a:t>
            </a:r>
            <a:r>
              <a:rPr lang="en-US" altLang="ko-KR"/>
              <a:t>!</a:t>
            </a:r>
          </a:p>
          <a:p>
            <a:endParaRPr lang="en-US" altLang="ko-KR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7803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032C78-0D5A-498C-9278-9763845CF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57D75B-C206-4846-B432-C8C3F4015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std::condition_variable </a:t>
            </a:r>
            <a:r>
              <a:rPr lang="ko-KR" altLang="en-US"/>
              <a:t>은</a:t>
            </a:r>
            <a:endParaRPr lang="en-US" altLang="ko-KR"/>
          </a:p>
          <a:p>
            <a:pPr lvl="1"/>
            <a:r>
              <a:rPr lang="en-US" altLang="ko-KR"/>
              <a:t>windows </a:t>
            </a:r>
            <a:r>
              <a:rPr lang="ko-KR" altLang="en-US"/>
              <a:t>에서는</a:t>
            </a:r>
            <a:r>
              <a:rPr lang="en-US" altLang="ko-KR"/>
              <a:t> Event Object </a:t>
            </a:r>
            <a:r>
              <a:rPr lang="ko-KR" altLang="en-US"/>
              <a:t>로 구현되었고</a:t>
            </a:r>
            <a:endParaRPr lang="en-US" altLang="ko-KR"/>
          </a:p>
          <a:p>
            <a:pPr lvl="1"/>
            <a:r>
              <a:rPr lang="en-US" altLang="ko-KR"/>
              <a:t>linux </a:t>
            </a:r>
            <a:r>
              <a:rPr lang="ko-KR" altLang="en-US"/>
              <a:t>에서는 조건 변수로 구현되었다</a:t>
            </a:r>
            <a:r>
              <a:rPr lang="en-US" altLang="ko-KR"/>
              <a:t>.</a:t>
            </a:r>
          </a:p>
          <a:p>
            <a:pPr lvl="1"/>
            <a:endParaRPr lang="en-US" altLang="ko-KR"/>
          </a:p>
          <a:p>
            <a:r>
              <a:rPr lang="en-US" altLang="ko-KR"/>
              <a:t>Linux</a:t>
            </a:r>
            <a:r>
              <a:rPr lang="ko-KR" altLang="en-US"/>
              <a:t> 환경에서 조건 변수는 가짜 기상이 발생할 수 있으므로 주의</a:t>
            </a:r>
            <a:r>
              <a:rPr lang="en-US" altLang="ko-KR"/>
              <a:t>.</a:t>
            </a:r>
          </a:p>
          <a:p>
            <a:endParaRPr lang="en-US" altLang="ko-KR">
              <a:solidFill>
                <a:schemeClr val="bg1"/>
              </a:solidFill>
            </a:endParaRPr>
          </a:p>
          <a:p>
            <a:r>
              <a:rPr lang="en-US" altLang="ko-KR"/>
              <a:t>busy</a:t>
            </a:r>
            <a:r>
              <a:rPr lang="ko-KR" altLang="en-US"/>
              <a:t> </a:t>
            </a:r>
            <a:r>
              <a:rPr lang="en-US" altLang="ko-KR"/>
              <a:t>waiting </a:t>
            </a:r>
            <a:r>
              <a:rPr lang="ko-KR" altLang="en-US"/>
              <a:t>은 </a:t>
            </a:r>
            <a:r>
              <a:rPr lang="en-US" altLang="ko-KR"/>
              <a:t>CPU </a:t>
            </a:r>
            <a:r>
              <a:rPr lang="ko-KR" altLang="en-US"/>
              <a:t>를 많이 소모하므로 지양하자</a:t>
            </a:r>
            <a:endParaRPr lang="en-US" altLang="ko-KR"/>
          </a:p>
          <a:p>
            <a:pPr lvl="1"/>
            <a:endParaRPr lang="en-US" altLang="ko-KR"/>
          </a:p>
          <a:p>
            <a:r>
              <a:rPr lang="en-US" altLang="ko-KR"/>
              <a:t>std::promise&lt;void&gt; + std::future&lt;void&gt;</a:t>
            </a:r>
            <a:r>
              <a:rPr lang="ko-KR" altLang="en-US"/>
              <a:t>로 단발성 시그널이 가능</a:t>
            </a:r>
            <a:r>
              <a:rPr lang="en-US" altLang="ko-K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141175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A33953-EE04-4D3C-B102-F8DDF7A6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Reference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A3E679-A043-4353-9926-7B9126691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https://www.youtube.com/watch?v=5R9u16q4IcI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540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EAE7A-7DBE-4F72-9CF2-762CBA361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여기 던전 생성 스레드가 있습니다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F2A808-EA3B-493B-B8F0-E21AFEF8E04A}"/>
              </a:ext>
            </a:extLst>
          </p:cNvPr>
          <p:cNvSpPr/>
          <p:nvPr/>
        </p:nvSpPr>
        <p:spPr>
          <a:xfrm>
            <a:off x="3543300" y="1954530"/>
            <a:ext cx="169164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MT</a:t>
            </a: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6A7DE9F-0D97-41EF-B5CF-EB3B6E46FAE7}"/>
              </a:ext>
            </a:extLst>
          </p:cNvPr>
          <p:cNvSpPr/>
          <p:nvPr/>
        </p:nvSpPr>
        <p:spPr>
          <a:xfrm>
            <a:off x="6602730" y="1954530"/>
            <a:ext cx="169164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DT</a:t>
            </a:r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CE16DA9-A611-47B8-B035-9F3F93B4B9B8}"/>
              </a:ext>
            </a:extLst>
          </p:cNvPr>
          <p:cNvCxnSpPr>
            <a:stCxn id="4" idx="2"/>
          </p:cNvCxnSpPr>
          <p:nvPr/>
        </p:nvCxnSpPr>
        <p:spPr>
          <a:xfrm>
            <a:off x="4389120" y="2640330"/>
            <a:ext cx="11430" cy="2926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CBBF1C1-1467-4E4D-8C13-8D37E082A491}"/>
              </a:ext>
            </a:extLst>
          </p:cNvPr>
          <p:cNvCxnSpPr/>
          <p:nvPr/>
        </p:nvCxnSpPr>
        <p:spPr>
          <a:xfrm>
            <a:off x="7437120" y="2640330"/>
            <a:ext cx="11430" cy="2926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290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EAE7A-7DBE-4F72-9CF2-762CBA361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원하는 동작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F2A808-EA3B-493B-B8F0-E21AFEF8E04A}"/>
              </a:ext>
            </a:extLst>
          </p:cNvPr>
          <p:cNvSpPr/>
          <p:nvPr/>
        </p:nvSpPr>
        <p:spPr>
          <a:xfrm>
            <a:off x="3543300" y="1920240"/>
            <a:ext cx="169164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MT</a:t>
            </a: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6A7DE9F-0D97-41EF-B5CF-EB3B6E46FAE7}"/>
              </a:ext>
            </a:extLst>
          </p:cNvPr>
          <p:cNvSpPr/>
          <p:nvPr/>
        </p:nvSpPr>
        <p:spPr>
          <a:xfrm>
            <a:off x="6602730" y="1920240"/>
            <a:ext cx="169164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DT</a:t>
            </a:r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CE16DA9-A611-47B8-B035-9F3F93B4B9B8}"/>
              </a:ext>
            </a:extLst>
          </p:cNvPr>
          <p:cNvCxnSpPr>
            <a:stCxn id="4" idx="2"/>
          </p:cNvCxnSpPr>
          <p:nvPr/>
        </p:nvCxnSpPr>
        <p:spPr>
          <a:xfrm>
            <a:off x="4389120" y="2606040"/>
            <a:ext cx="11430" cy="2926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CBBF1C1-1467-4E4D-8C13-8D37E082A491}"/>
              </a:ext>
            </a:extLst>
          </p:cNvPr>
          <p:cNvCxnSpPr/>
          <p:nvPr/>
        </p:nvCxnSpPr>
        <p:spPr>
          <a:xfrm>
            <a:off x="7437120" y="2606040"/>
            <a:ext cx="11430" cy="2926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7B2A56B2-CD21-4841-A285-23BD40D1E862}"/>
              </a:ext>
            </a:extLst>
          </p:cNvPr>
          <p:cNvCxnSpPr/>
          <p:nvPr/>
        </p:nvCxnSpPr>
        <p:spPr>
          <a:xfrm>
            <a:off x="4537710" y="2697480"/>
            <a:ext cx="0" cy="845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7650139-EBE3-492A-B699-3159A2FC8A87}"/>
              </a:ext>
            </a:extLst>
          </p:cNvPr>
          <p:cNvSpPr txBox="1"/>
          <p:nvPr/>
        </p:nvSpPr>
        <p:spPr>
          <a:xfrm>
            <a:off x="4629150" y="2891790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던전 생성 준비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DAEDE50-6F4F-4CA9-8ED8-24FB0F0D248B}"/>
              </a:ext>
            </a:extLst>
          </p:cNvPr>
          <p:cNvCxnSpPr/>
          <p:nvPr/>
        </p:nvCxnSpPr>
        <p:spPr>
          <a:xfrm>
            <a:off x="4469130" y="3714750"/>
            <a:ext cx="2846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C887765-39FC-4A5F-A5E4-0C1298DFE218}"/>
              </a:ext>
            </a:extLst>
          </p:cNvPr>
          <p:cNvSpPr txBox="1"/>
          <p:nvPr/>
        </p:nvSpPr>
        <p:spPr>
          <a:xfrm>
            <a:off x="5136793" y="3799047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던전 생성 요청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DFF1DF4-9BF6-4D80-B494-123138EDCC85}"/>
              </a:ext>
            </a:extLst>
          </p:cNvPr>
          <p:cNvCxnSpPr>
            <a:cxnSpLocks/>
          </p:cNvCxnSpPr>
          <p:nvPr/>
        </p:nvCxnSpPr>
        <p:spPr>
          <a:xfrm>
            <a:off x="7570470" y="3745469"/>
            <a:ext cx="0" cy="1180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20F9432-DD48-42C7-A572-DE91C3937284}"/>
              </a:ext>
            </a:extLst>
          </p:cNvPr>
          <p:cNvSpPr txBox="1"/>
          <p:nvPr/>
        </p:nvSpPr>
        <p:spPr>
          <a:xfrm>
            <a:off x="7523758" y="4168379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던전 생성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E627014-14B1-4732-B46E-CA3ED465867D}"/>
              </a:ext>
            </a:extLst>
          </p:cNvPr>
          <p:cNvCxnSpPr>
            <a:cxnSpLocks/>
          </p:cNvCxnSpPr>
          <p:nvPr/>
        </p:nvCxnSpPr>
        <p:spPr>
          <a:xfrm flipH="1" flipV="1">
            <a:off x="4522470" y="5029200"/>
            <a:ext cx="279273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6D8D8D7-6375-40DD-A777-F52BE65A3404}"/>
              </a:ext>
            </a:extLst>
          </p:cNvPr>
          <p:cNvSpPr txBox="1"/>
          <p:nvPr/>
        </p:nvSpPr>
        <p:spPr>
          <a:xfrm>
            <a:off x="5060514" y="51288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던전 생성 완료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106F09-69AF-4A70-B3DD-5916358998EC}"/>
              </a:ext>
            </a:extLst>
          </p:cNvPr>
          <p:cNvSpPr txBox="1"/>
          <p:nvPr/>
        </p:nvSpPr>
        <p:spPr>
          <a:xfrm>
            <a:off x="3846552" y="418338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~</a:t>
            </a:r>
            <a:r>
              <a:rPr lang="ko-KR" altLang="en-US"/>
              <a:t>다른일</a:t>
            </a:r>
            <a:r>
              <a:rPr lang="en-US" altLang="ko-KR"/>
              <a:t>~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271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EAE7A-7DBE-4F72-9CF2-762CBA361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이건 어떻게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F2A808-EA3B-493B-B8F0-E21AFEF8E04A}"/>
              </a:ext>
            </a:extLst>
          </p:cNvPr>
          <p:cNvSpPr/>
          <p:nvPr/>
        </p:nvSpPr>
        <p:spPr>
          <a:xfrm>
            <a:off x="3543300" y="1920240"/>
            <a:ext cx="169164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MT</a:t>
            </a: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6A7DE9F-0D97-41EF-B5CF-EB3B6E46FAE7}"/>
              </a:ext>
            </a:extLst>
          </p:cNvPr>
          <p:cNvSpPr/>
          <p:nvPr/>
        </p:nvSpPr>
        <p:spPr>
          <a:xfrm>
            <a:off x="6602730" y="1920240"/>
            <a:ext cx="169164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DT</a:t>
            </a:r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CE16DA9-A611-47B8-B035-9F3F93B4B9B8}"/>
              </a:ext>
            </a:extLst>
          </p:cNvPr>
          <p:cNvCxnSpPr>
            <a:stCxn id="4" idx="2"/>
          </p:cNvCxnSpPr>
          <p:nvPr/>
        </p:nvCxnSpPr>
        <p:spPr>
          <a:xfrm>
            <a:off x="4389120" y="2606040"/>
            <a:ext cx="11430" cy="2926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CBBF1C1-1467-4E4D-8C13-8D37E082A491}"/>
              </a:ext>
            </a:extLst>
          </p:cNvPr>
          <p:cNvCxnSpPr/>
          <p:nvPr/>
        </p:nvCxnSpPr>
        <p:spPr>
          <a:xfrm>
            <a:off x="7437120" y="2606040"/>
            <a:ext cx="11430" cy="2926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7B2A56B2-CD21-4841-A285-23BD40D1E862}"/>
              </a:ext>
            </a:extLst>
          </p:cNvPr>
          <p:cNvCxnSpPr/>
          <p:nvPr/>
        </p:nvCxnSpPr>
        <p:spPr>
          <a:xfrm>
            <a:off x="4537710" y="2697480"/>
            <a:ext cx="0" cy="845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7650139-EBE3-492A-B699-3159A2FC8A87}"/>
              </a:ext>
            </a:extLst>
          </p:cNvPr>
          <p:cNvSpPr txBox="1"/>
          <p:nvPr/>
        </p:nvSpPr>
        <p:spPr>
          <a:xfrm>
            <a:off x="4629150" y="2891790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던전 생성 준비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DAEDE50-6F4F-4CA9-8ED8-24FB0F0D248B}"/>
              </a:ext>
            </a:extLst>
          </p:cNvPr>
          <p:cNvCxnSpPr/>
          <p:nvPr/>
        </p:nvCxnSpPr>
        <p:spPr>
          <a:xfrm>
            <a:off x="4469130" y="3714750"/>
            <a:ext cx="2846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C887765-39FC-4A5F-A5E4-0C1298DFE218}"/>
              </a:ext>
            </a:extLst>
          </p:cNvPr>
          <p:cNvSpPr txBox="1"/>
          <p:nvPr/>
        </p:nvSpPr>
        <p:spPr>
          <a:xfrm>
            <a:off x="5136793" y="3799047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던전 생성 요청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DFF1DF4-9BF6-4D80-B494-123138EDCC85}"/>
              </a:ext>
            </a:extLst>
          </p:cNvPr>
          <p:cNvCxnSpPr>
            <a:cxnSpLocks/>
          </p:cNvCxnSpPr>
          <p:nvPr/>
        </p:nvCxnSpPr>
        <p:spPr>
          <a:xfrm>
            <a:off x="7570470" y="3745469"/>
            <a:ext cx="0" cy="1180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20F9432-DD48-42C7-A572-DE91C3937284}"/>
              </a:ext>
            </a:extLst>
          </p:cNvPr>
          <p:cNvSpPr txBox="1"/>
          <p:nvPr/>
        </p:nvSpPr>
        <p:spPr>
          <a:xfrm>
            <a:off x="7523758" y="4168379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던전 생성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DE627014-14B1-4732-B46E-CA3ED465867D}"/>
              </a:ext>
            </a:extLst>
          </p:cNvPr>
          <p:cNvCxnSpPr>
            <a:cxnSpLocks/>
          </p:cNvCxnSpPr>
          <p:nvPr/>
        </p:nvCxnSpPr>
        <p:spPr>
          <a:xfrm flipH="1" flipV="1">
            <a:off x="4522470" y="5029200"/>
            <a:ext cx="279273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6D8D8D7-6375-40DD-A777-F52BE65A3404}"/>
              </a:ext>
            </a:extLst>
          </p:cNvPr>
          <p:cNvSpPr txBox="1"/>
          <p:nvPr/>
        </p:nvSpPr>
        <p:spPr>
          <a:xfrm>
            <a:off x="5060514" y="51288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던전 생성 완료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106F09-69AF-4A70-B3DD-5916358998EC}"/>
              </a:ext>
            </a:extLst>
          </p:cNvPr>
          <p:cNvSpPr txBox="1"/>
          <p:nvPr/>
        </p:nvSpPr>
        <p:spPr>
          <a:xfrm>
            <a:off x="3846552" y="418338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~</a:t>
            </a:r>
            <a:r>
              <a:rPr lang="ko-KR" altLang="en-US"/>
              <a:t>다른일</a:t>
            </a:r>
            <a:r>
              <a:rPr lang="en-US" altLang="ko-KR"/>
              <a:t>~</a:t>
            </a:r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D6ED4C8-A44F-49B1-ABEC-4CE409452EDB}"/>
              </a:ext>
            </a:extLst>
          </p:cNvPr>
          <p:cNvSpPr/>
          <p:nvPr/>
        </p:nvSpPr>
        <p:spPr>
          <a:xfrm>
            <a:off x="4069080" y="3589020"/>
            <a:ext cx="3874763" cy="5975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E701E27-D926-44B9-9504-8FFCA2795C10}"/>
              </a:ext>
            </a:extLst>
          </p:cNvPr>
          <p:cNvSpPr/>
          <p:nvPr/>
        </p:nvSpPr>
        <p:spPr>
          <a:xfrm>
            <a:off x="4069079" y="4922876"/>
            <a:ext cx="3874763" cy="5975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971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954CF-4876-4C35-A449-5B0C216C5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winapi</a:t>
            </a:r>
            <a:r>
              <a:rPr lang="ko-KR" altLang="en-US"/>
              <a:t> 의 통지 방식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B225CEA-1E69-463E-AD33-813B5036CBBD}"/>
              </a:ext>
            </a:extLst>
          </p:cNvPr>
          <p:cNvSpPr txBox="1">
            <a:spLocks/>
          </p:cNvSpPr>
          <p:nvPr/>
        </p:nvSpPr>
        <p:spPr>
          <a:xfrm>
            <a:off x="781050" y="3920490"/>
            <a:ext cx="51282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Thread1</a:t>
            </a:r>
          </a:p>
          <a:p>
            <a:pPr marL="0" indent="0" defTabSz="576000">
              <a:buNone/>
            </a:pPr>
            <a:endParaRPr lang="en-US" altLang="ko-KR" sz="2000">
              <a:solidFill>
                <a:srgbClr val="FFC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SetEvent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(evt);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C5D10C70-B398-437E-BE67-721F1C07C1DF}"/>
              </a:ext>
            </a:extLst>
          </p:cNvPr>
          <p:cNvSpPr txBox="1">
            <a:spLocks/>
          </p:cNvSpPr>
          <p:nvPr/>
        </p:nvSpPr>
        <p:spPr>
          <a:xfrm>
            <a:off x="3417570" y="1907858"/>
            <a:ext cx="53568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전역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HANDLE</a:t>
            </a:r>
            <a:r>
              <a:rPr lang="ko-KR" altLang="en-US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evt = CreateEvent(</a:t>
            </a:r>
            <a:b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</a:b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NULL, true, false, NULL);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EDA083C-3039-48DD-827B-BBFA0449E3D5}"/>
              </a:ext>
            </a:extLst>
          </p:cNvPr>
          <p:cNvSpPr txBox="1">
            <a:spLocks/>
          </p:cNvSpPr>
          <p:nvPr/>
        </p:nvSpPr>
        <p:spPr>
          <a:xfrm>
            <a:off x="6313170" y="3920490"/>
            <a:ext cx="51282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Thread2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SetEvent()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전까지 슬립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WaitForSingleObject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(evt, INFINITE);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F4EB7D1-B223-40E0-9E2D-C4BAF711FC1F}"/>
              </a:ext>
            </a:extLst>
          </p:cNvPr>
          <p:cNvCxnSpPr/>
          <p:nvPr/>
        </p:nvCxnSpPr>
        <p:spPr>
          <a:xfrm>
            <a:off x="3463290" y="4880610"/>
            <a:ext cx="2846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29512A5-52CD-4985-9F87-483D12C4924F}"/>
              </a:ext>
            </a:extLst>
          </p:cNvPr>
          <p:cNvSpPr txBox="1"/>
          <p:nvPr/>
        </p:nvSpPr>
        <p:spPr>
          <a:xfrm>
            <a:off x="4130953" y="4964907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던전 생성 요청</a:t>
            </a:r>
          </a:p>
        </p:txBody>
      </p:sp>
    </p:spTree>
    <p:extLst>
      <p:ext uri="{BB962C8B-B14F-4D97-AF65-F5344CB8AC3E}">
        <p14:creationId xmlns:p14="http://schemas.microsoft.com/office/powerpoint/2010/main" val="1969603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954CF-4876-4C35-A449-5B0C216C5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c++</a:t>
            </a:r>
            <a:r>
              <a:rPr lang="ko-KR" altLang="en-US"/>
              <a:t>의 통지 방식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1B225CEA-1E69-463E-AD33-813B5036CBBD}"/>
              </a:ext>
            </a:extLst>
          </p:cNvPr>
          <p:cNvSpPr txBox="1">
            <a:spLocks/>
          </p:cNvSpPr>
          <p:nvPr/>
        </p:nvSpPr>
        <p:spPr>
          <a:xfrm>
            <a:off x="781050" y="3920490"/>
            <a:ext cx="51282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Thread1</a:t>
            </a:r>
          </a:p>
          <a:p>
            <a:pPr marL="0" indent="0" defTabSz="576000">
              <a:buNone/>
            </a:pPr>
            <a:endParaRPr lang="en-US" altLang="ko-KR" sz="2000">
              <a:solidFill>
                <a:schemeClr val="bg1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cv.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notify_one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            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C5D10C70-B398-437E-BE67-721F1C07C1DF}"/>
              </a:ext>
            </a:extLst>
          </p:cNvPr>
          <p:cNvSpPr txBox="1">
            <a:spLocks/>
          </p:cNvSpPr>
          <p:nvPr/>
        </p:nvSpPr>
        <p:spPr>
          <a:xfrm>
            <a:off x="3417570" y="1907858"/>
            <a:ext cx="53568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전역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std::condition_variable cv;             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std::mutex m; 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EDA083C-3039-48DD-827B-BBFA0449E3D5}"/>
              </a:ext>
            </a:extLst>
          </p:cNvPr>
          <p:cNvSpPr txBox="1">
            <a:spLocks/>
          </p:cNvSpPr>
          <p:nvPr/>
        </p:nvSpPr>
        <p:spPr>
          <a:xfrm>
            <a:off x="6313170" y="3920490"/>
            <a:ext cx="5128260" cy="1588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Thread2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notify_one() </a:t>
            </a:r>
            <a:r>
              <a:rPr lang="ko-KR" altLang="en-US" sz="2000">
                <a:solidFill>
                  <a:srgbClr val="00B05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전까지 슬립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std::unique_lock&lt;std::mutex&gt; lk(m);  </a:t>
            </a:r>
          </a:p>
          <a:p>
            <a:pPr marL="0" indent="0" defTabSz="576000">
              <a:buNone/>
            </a:pP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cv.</a:t>
            </a:r>
            <a:r>
              <a:rPr lang="en-US" altLang="ko-KR" sz="2000">
                <a:solidFill>
                  <a:srgbClr val="FFC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wait</a:t>
            </a:r>
            <a:r>
              <a:rPr lang="en-US" altLang="ko-KR" sz="2000">
                <a:solidFill>
                  <a:schemeClr val="bg1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(lk);             </a:t>
            </a:r>
            <a:endParaRPr lang="en-US" altLang="ko-KR" sz="2000">
              <a:solidFill>
                <a:srgbClr val="00B05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5214FDA6-4901-47E2-9EBF-3603C008EAF9}"/>
              </a:ext>
            </a:extLst>
          </p:cNvPr>
          <p:cNvCxnSpPr/>
          <p:nvPr/>
        </p:nvCxnSpPr>
        <p:spPr>
          <a:xfrm>
            <a:off x="3463290" y="4880610"/>
            <a:ext cx="2846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58B2059-0679-4472-981C-A00344611763}"/>
              </a:ext>
            </a:extLst>
          </p:cNvPr>
          <p:cNvSpPr txBox="1"/>
          <p:nvPr/>
        </p:nvSpPr>
        <p:spPr>
          <a:xfrm>
            <a:off x="4130953" y="4964907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던전 생성 요청</a:t>
            </a:r>
          </a:p>
        </p:txBody>
      </p:sp>
    </p:spTree>
    <p:extLst>
      <p:ext uri="{BB962C8B-B14F-4D97-AF65-F5344CB8AC3E}">
        <p14:creationId xmlns:p14="http://schemas.microsoft.com/office/powerpoint/2010/main" val="3265658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D18B9-16BA-47A4-9A62-F02A4290B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c++</a:t>
            </a:r>
            <a:r>
              <a:rPr lang="ko-KR" altLang="en-US"/>
              <a:t> 방식에서는 왜 </a:t>
            </a:r>
            <a:r>
              <a:rPr lang="en-US" altLang="ko-KR"/>
              <a:t>lock..?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C5F68-A7F4-46DE-893A-DDB99F17D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Linux </a:t>
            </a:r>
            <a:r>
              <a:rPr lang="ko-KR" altLang="en-US"/>
              <a:t>조건 변수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en-US" altLang="ko-KR"/>
              <a:t>pthread_cond_signal(&amp;cnd);</a:t>
            </a:r>
          </a:p>
          <a:p>
            <a:pPr lvl="1"/>
            <a:endParaRPr lang="en-US" altLang="ko-KR"/>
          </a:p>
          <a:p>
            <a:pPr lvl="1"/>
            <a:r>
              <a:rPr lang="en-US" altLang="ko-KR">
                <a:solidFill>
                  <a:srgbClr val="FF0000"/>
                </a:solidFill>
              </a:rPr>
              <a:t>thread</a:t>
            </a:r>
            <a:r>
              <a:rPr lang="ko-KR" altLang="en-US">
                <a:solidFill>
                  <a:srgbClr val="FF0000"/>
                </a:solidFill>
              </a:rPr>
              <a:t> </a:t>
            </a:r>
            <a:r>
              <a:rPr lang="en-US" altLang="ko-KR">
                <a:solidFill>
                  <a:srgbClr val="FF0000"/>
                </a:solidFill>
              </a:rPr>
              <a:t>safe</a:t>
            </a:r>
            <a:r>
              <a:rPr lang="ko-KR" altLang="en-US">
                <a:solidFill>
                  <a:srgbClr val="FF0000"/>
                </a:solidFill>
              </a:rPr>
              <a:t> 하지 않음</a:t>
            </a:r>
            <a:endParaRPr lang="en-US" altLang="ko-KR">
              <a:solidFill>
                <a:srgbClr val="FF0000"/>
              </a:solidFill>
            </a:endParaRPr>
          </a:p>
          <a:p>
            <a:pPr lvl="1"/>
            <a:endParaRPr lang="en-US" altLang="ko-KR"/>
          </a:p>
          <a:p>
            <a:r>
              <a:rPr lang="en-US" altLang="ko-KR"/>
              <a:t>c++</a:t>
            </a:r>
            <a:r>
              <a:rPr lang="ko-KR" altLang="en-US"/>
              <a:t>은 표준 </a:t>
            </a:r>
            <a:r>
              <a:rPr lang="en-US" altLang="ko-KR"/>
              <a:t>- Linux</a:t>
            </a:r>
            <a:r>
              <a:rPr lang="ko-KR" altLang="en-US"/>
              <a:t> 의 동작방식을 존중해야 함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en-US" altLang="ko-KR"/>
              <a:t>windows</a:t>
            </a:r>
            <a:r>
              <a:rPr lang="ko-KR" altLang="en-US"/>
              <a:t> 에서는 필요 없더라도</a:t>
            </a:r>
            <a:r>
              <a:rPr lang="en-US" altLang="ko-KR"/>
              <a:t>, </a:t>
            </a:r>
            <a:r>
              <a:rPr lang="ko-KR" altLang="en-US"/>
              <a:t>인터페이스에 반영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94426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10772</TotalTime>
  <Words>930</Words>
  <Application>Microsoft Office PowerPoint</Application>
  <PresentationFormat>와이드스크린</PresentationFormat>
  <Paragraphs>291</Paragraphs>
  <Slides>35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39" baseType="lpstr">
      <vt:lpstr>나눔바른고딕</vt:lpstr>
      <vt:lpstr>Arial</vt:lpstr>
      <vt:lpstr>Consolas</vt:lpstr>
      <vt:lpstr>Office 테마</vt:lpstr>
      <vt:lpstr>Modern Cpp Study</vt:lpstr>
      <vt:lpstr>지난번에 나눈 이야기</vt:lpstr>
      <vt:lpstr>오늘 할 이야기</vt:lpstr>
      <vt:lpstr>여기 던전 생성 스레드가 있습니다.</vt:lpstr>
      <vt:lpstr>원하는 동작</vt:lpstr>
      <vt:lpstr>이건 어떻게?</vt:lpstr>
      <vt:lpstr>winapi 의 통지 방식</vt:lpstr>
      <vt:lpstr>c++의 통지 방식</vt:lpstr>
      <vt:lpstr>c++ 방식에서는 왜 lock..?</vt:lpstr>
      <vt:lpstr>프리징 (Hang) 위험</vt:lpstr>
      <vt:lpstr>한가지 더 주의할 점!</vt:lpstr>
      <vt:lpstr>가짜 기상(spurious wakeup)</vt:lpstr>
      <vt:lpstr>왜 이런일이..?</vt:lpstr>
      <vt:lpstr>"Hang &amp; 가짜 기상" 방지</vt:lpstr>
      <vt:lpstr>std::condition_variable 의 단점</vt:lpstr>
      <vt:lpstr>대안 - 바쁜 대기</vt:lpstr>
      <vt:lpstr>바쁜 대기의 단점</vt:lpstr>
      <vt:lpstr>좀 덜 바쁜 대기</vt:lpstr>
      <vt:lpstr>좀 덜 바쁜 대기의 단점</vt:lpstr>
      <vt:lpstr>좀 더 깔끔한 방법 없을까?</vt:lpstr>
      <vt:lpstr>책에서 제시한 방법</vt:lpstr>
      <vt:lpstr>다시보는 future - promise</vt:lpstr>
      <vt:lpstr>다시보는 future - promise</vt:lpstr>
      <vt:lpstr>다시보는 future - promise</vt:lpstr>
      <vt:lpstr>만약에 T 가 void 라면..?</vt:lpstr>
      <vt:lpstr>std::future&lt;void&gt; 객체의 활용</vt:lpstr>
      <vt:lpstr>std::future&lt;void&gt; 방식의 단점</vt:lpstr>
      <vt:lpstr>std::future&lt;void&gt; 응용 코드</vt:lpstr>
      <vt:lpstr>37장 RAII 적용</vt:lpstr>
      <vt:lpstr>37장 RAII 적용 - 위험성</vt:lpstr>
      <vt:lpstr>해결책은..</vt:lpstr>
      <vt:lpstr>std::shared_future&lt;void&gt; - 다중 시그널</vt:lpstr>
      <vt:lpstr>std::shared_future&lt;void&gt; - 다중 시그널</vt:lpstr>
      <vt:lpstr>정리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Cpp Study</dc:title>
  <dc:creator>RammerChoi</dc:creator>
  <cp:lastModifiedBy>RammerChoi</cp:lastModifiedBy>
  <cp:revision>109</cp:revision>
  <dcterms:created xsi:type="dcterms:W3CDTF">2019-04-20T14:26:25Z</dcterms:created>
  <dcterms:modified xsi:type="dcterms:W3CDTF">2019-06-24T18:13:02Z</dcterms:modified>
</cp:coreProperties>
</file>

<file path=docProps/thumbnail.jpeg>
</file>